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1" autoAdjust="0"/>
  </p:normalViewPr>
  <p:slideViewPr>
    <p:cSldViewPr snapToGrid="0">
      <p:cViewPr varScale="1">
        <p:scale>
          <a:sx n="98" d="100"/>
          <a:sy n="98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сформированности у обучающихся личностных результатов</a:t>
            </a:r>
          </a:p>
        </c:rich>
      </c:tx>
      <c:layout>
        <c:manualLayout>
          <c:xMode val="edge"/>
          <c:yMode val="edge"/>
          <c:x val="0.1766435185185185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4-480B-A04C-D25DB888D2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43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4-480B-A04C-D25DB888D2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37</c:v>
                </c:pt>
                <c:pt idx="1">
                  <c:v>42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4-480B-A04C-D25DB888D2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0853552"/>
        <c:axId val="1690847792"/>
      </c:barChart>
      <c:catAx>
        <c:axId val="169085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847792"/>
        <c:crosses val="autoZero"/>
        <c:auto val="1"/>
        <c:lblAlgn val="ctr"/>
        <c:lblOffset val="100"/>
        <c:noMultiLvlLbl val="0"/>
      </c:catAx>
      <c:valAx>
        <c:axId val="1690847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085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сформированности у обучающихся метапредметных результатов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8-4D14-8E06-123BAF65A8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26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8-4D14-8E06-123BAF65A8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56</c:v>
                </c:pt>
                <c:pt idx="1">
                  <c:v>64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8-4D14-8E06-123BAF65A8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0853552"/>
        <c:axId val="1690847792"/>
      </c:barChart>
      <c:catAx>
        <c:axId val="169085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847792"/>
        <c:crosses val="autoZero"/>
        <c:auto val="1"/>
        <c:lblAlgn val="ctr"/>
        <c:lblOffset val="100"/>
        <c:noMultiLvlLbl val="0"/>
      </c:catAx>
      <c:valAx>
        <c:axId val="1690847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085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сформированности у обучающихся предметных результатов</a:t>
            </a:r>
          </a:p>
        </c:rich>
      </c:tx>
      <c:layout>
        <c:manualLayout>
          <c:xMode val="edge"/>
          <c:yMode val="edge"/>
          <c:x val="0.17664351851851851"/>
          <c:y val="2.0453331175265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4-4776-9D5D-6A0FCA7307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</c:v>
                </c:pt>
                <c:pt idx="1">
                  <c:v>38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64-4776-9D5D-6A0FCA7307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55</c:v>
                </c:pt>
                <c:pt idx="1">
                  <c:v>58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64-4776-9D5D-6A0FCA7307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0853552"/>
        <c:axId val="1690847792"/>
      </c:barChart>
      <c:catAx>
        <c:axId val="169085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847792"/>
        <c:crosses val="autoZero"/>
        <c:auto val="1"/>
        <c:lblAlgn val="ctr"/>
        <c:lblOffset val="100"/>
        <c:noMultiLvlLbl val="0"/>
      </c:catAx>
      <c:valAx>
        <c:axId val="1690847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9085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Результаты освоения программы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2024-2025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C-4D2F-B6E0-D4BD5B203D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2024-2025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34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C-4D2F-B6E0-D4BD5B203D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2024-2025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50</c:v>
                </c:pt>
                <c:pt idx="1">
                  <c:v>55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EC-4D2F-B6E0-D4BD5B203D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8372920"/>
        <c:axId val="408373704"/>
      </c:barChart>
      <c:catAx>
        <c:axId val="4083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373704"/>
        <c:crosses val="autoZero"/>
        <c:auto val="1"/>
        <c:lblAlgn val="ctr"/>
        <c:lblOffset val="100"/>
        <c:noMultiLvlLbl val="0"/>
      </c:catAx>
      <c:valAx>
        <c:axId val="40837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37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Сохранность контингента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обучающихся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2024-2025</c:v>
                </c:pt>
                <c:pt idx="1">
                  <c:v>2021-2022</c:v>
                </c:pt>
                <c:pt idx="2">
                  <c:v>2020-2021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43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1-4C72-8E10-21A762D2B8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08371352"/>
        <c:axId val="244200136"/>
      </c:barChart>
      <c:catAx>
        <c:axId val="408371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200136"/>
        <c:crosses val="autoZero"/>
        <c:auto val="1"/>
        <c:lblAlgn val="ctr"/>
        <c:lblOffset val="100"/>
        <c:noMultiLvlLbl val="0"/>
      </c:catAx>
      <c:valAx>
        <c:axId val="2442001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837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Соотношение, количества участников соревнований и побед</a:t>
            </a:r>
          </a:p>
        </c:rich>
      </c:tx>
      <c:layout>
        <c:manualLayout>
          <c:xMode val="edge"/>
          <c:yMode val="edge"/>
          <c:x val="0.17705108010895695"/>
          <c:y val="2.6729269482149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соревнований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2024-2025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39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8-40A9-B95C-0093E5D53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195432"/>
        <c:axId val="244197000"/>
      </c:area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2024-2025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88-40A9-B95C-0093E5D53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244195432"/>
        <c:axId val="244197000"/>
      </c:barChart>
      <c:lineChart>
        <c:grouping val="stack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соревнований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2024-2025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88-40A9-B95C-0093E5D53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195432"/>
        <c:axId val="244197000"/>
      </c:lineChart>
      <c:catAx>
        <c:axId val="24419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197000"/>
        <c:crosses val="autoZero"/>
        <c:auto val="1"/>
        <c:lblAlgn val="ctr"/>
        <c:lblOffset val="100"/>
        <c:noMultiLvlLbl val="0"/>
      </c:catAx>
      <c:valAx>
        <c:axId val="24419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419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FEA34-8CCA-4500-858D-743F7870EAC5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6655B-AD37-4DDB-B660-EBA515923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5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6655B-AD37-4DDB-B660-EBA5159232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5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90E0B-D871-AE14-3577-597B3AD5B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F3DAD5-3CFE-5F1C-D138-41DE5A848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EE801-369E-11E4-31A5-FD2EBBE8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271BB-2F42-C674-1D6E-8B39F6E1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A72115-8161-F46B-B421-A553A971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5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5ED27-B37E-A7A1-7F3D-96527B79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E13D8F-757A-A2F3-1287-BF87B1F3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ACBCB2-6A34-7BAB-865B-5F8969F5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D3A6C-3815-5046-9408-28F324B2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1A7706-794D-D8BC-6E88-7FD29B81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27A402-B316-8503-7FA0-DD362E492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156F49-C1AA-004B-B4EB-EC4D6E502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E9016-D42A-25F2-2812-E26D86EA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FF0332-9ABB-51F7-E102-85EDB488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5326D-2C3F-8911-A0FC-7B526036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2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B7422-0AB2-95F8-0D74-06A5161F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8D99DC-FC42-4918-43FC-3B1D9201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E5E02-E5E7-F379-3D60-718256D1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4068E-42CC-537E-6905-6D7F0D55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EDDE1-1AC0-9E4F-0F44-0C89A89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5A118-C6EC-00B3-936A-7BE1FF23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2A26AE-51A4-B048-CF5A-BE42F8B55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B2355-DEFC-3EF7-E798-3087C793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D0D3C3-0CA3-935D-EB61-7D04069B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5C3867-E713-E36F-8604-71D509E5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0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CEF47-540A-90F8-4B71-ACA27663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BC66BF-4890-D7B1-417C-CF6C28F2E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BE162E-2D5C-FCA7-904C-65B4B80E7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8EE213-355A-E3B5-F222-FED92A7E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BBC536-02C5-66B8-1E42-89DBFDAF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B3B361-0355-2757-1A98-0F711949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7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2C422-E6F8-5505-54E0-0E5CDF7A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A29FDC-A6C3-3FBA-7515-2D9F5DCDE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E00AA0-B160-9109-403F-37604AB64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F9BD80-EB25-9DCF-1569-447811C23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024783-BB70-4EC0-92BC-EA7DAB50E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D29634-1DC6-90E3-4FA4-37D09975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33D2C4-7641-30C7-74D9-550A5FA6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484067-01DA-D956-4B16-31633C1C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8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AD23B-EA19-AF39-0B45-FC076209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B19534-83D9-69BC-F9DD-63E8FFEA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556B1-03B6-6AB6-9180-16F1B790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9FF5D9-F3CE-48A6-7E6A-E813D6D9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625E76-28DA-EF5C-92BE-7F8230A7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42684A-F1BC-4C39-297E-4E24D65D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8C6CBC-A2C4-33F8-E95D-72181FF3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9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B73CE-C4C5-A0B4-4C39-C29B5967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7CB9E8-1068-7B11-C6D5-3282D3F3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CE13BD-7033-A862-0142-A162EF493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0E776C-78C7-17F0-0C36-60AC657D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AB99A6-03CD-7546-3BF6-F2181E00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DBB92E-B7C0-C535-7E92-D9568C2F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9756F-A343-6BE0-14DD-2D7E2CCF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EB00FF-17DC-7D1D-D448-50E16B1C1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52AE25-44A7-8803-FFE0-6D8311B4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5F7B5C-BC9A-63E7-5A84-AA67F63E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F3762F-D24A-A47C-3856-66937FA8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B57962-1418-14E7-B0D6-AC4D6825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644E5-C51C-4D1F-5507-0F8018E7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01DFB4-7AE2-5653-71DD-231B646B2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7C60D-5A37-5F3B-A382-244699372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B061-E6E6-4574-A117-508567912658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92567B-C6AA-4F8F-112A-A06D5B470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27923F-A6A2-E960-F41A-FF8D7AC25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CDF7-E95F-4F1D-9211-B9EE36CA8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9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B9BC43-FF03-E6D7-96D4-CB979C6C4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41703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9BFD21-2427-052A-ABC8-568C1A4E8D97}"/>
              </a:ext>
            </a:extLst>
          </p:cNvPr>
          <p:cNvSpPr/>
          <p:nvPr/>
        </p:nvSpPr>
        <p:spPr>
          <a:xfrm>
            <a:off x="217260" y="1614276"/>
            <a:ext cx="642604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 результативности ДООП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«Самбо начинается с детства»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программы: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Мамбеталина Регина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Галиулловна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дополнительного образования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программы: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-спортивная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7-13 лет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 год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физически активной и нравственно- воспитанной личности обучающихся, сохранение и укрепления их индивидуального здоровья средствами самбо.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результативности программы: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мониторинг уровня освоения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(личностные, метапредметные,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предметные результаты);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﻿мониторинг сохранности детского контингента;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﻿мониторинг результативности участия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B2E8997-FD60-7677-19F1-461E8C9E21B0}"/>
              </a:ext>
            </a:extLst>
          </p:cNvPr>
          <p:cNvSpPr/>
          <p:nvPr/>
        </p:nvSpPr>
        <p:spPr>
          <a:xfrm>
            <a:off x="271360" y="6594074"/>
            <a:ext cx="374071" cy="158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CAE51136-0FCC-7766-D001-F3875CBBECE3}"/>
              </a:ext>
            </a:extLst>
          </p:cNvPr>
          <p:cNvSpPr/>
          <p:nvPr/>
        </p:nvSpPr>
        <p:spPr>
          <a:xfrm>
            <a:off x="305363" y="5495542"/>
            <a:ext cx="340068" cy="1587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238E858-B82D-984E-6CDD-03281E4A123A}"/>
              </a:ext>
            </a:extLst>
          </p:cNvPr>
          <p:cNvSpPr/>
          <p:nvPr/>
        </p:nvSpPr>
        <p:spPr>
          <a:xfrm>
            <a:off x="305363" y="6330149"/>
            <a:ext cx="340068" cy="1587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C62366B-3F3F-250B-85F4-F546277C6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883578"/>
              </p:ext>
            </p:extLst>
          </p:nvPr>
        </p:nvGraphicFramePr>
        <p:xfrm>
          <a:off x="6481464" y="103855"/>
          <a:ext cx="5486400" cy="216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2462E76-9075-0B97-AA54-AC0B4464B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708911"/>
              </p:ext>
            </p:extLst>
          </p:nvPr>
        </p:nvGraphicFramePr>
        <p:xfrm>
          <a:off x="6481464" y="2166285"/>
          <a:ext cx="5486400" cy="208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45F0A3B-216E-0865-640B-DE9F0F038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809079"/>
              </p:ext>
            </p:extLst>
          </p:nvPr>
        </p:nvGraphicFramePr>
        <p:xfrm>
          <a:off x="6481464" y="4362529"/>
          <a:ext cx="5486400" cy="253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43AC10-B324-3194-0BCE-099F8933EA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77819"/>
            <a:ext cx="1299587" cy="12586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11FCFD-2413-0A87-95AC-008E8E1018C7}"/>
              </a:ext>
            </a:extLst>
          </p:cNvPr>
          <p:cNvSpPr txBox="1"/>
          <p:nvPr/>
        </p:nvSpPr>
        <p:spPr>
          <a:xfrm>
            <a:off x="1313579" y="261207"/>
            <a:ext cx="2639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Многопрофильный центр дополнительного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детей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6A3475-32BF-E6AD-D0CC-D05C3B2ED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0" y="177819"/>
            <a:ext cx="1188888" cy="11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9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45393A-021D-2F79-3D01-0E3869896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77B0580-78F3-2F32-D40D-02EB5DA4F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91995"/>
              </p:ext>
            </p:extLst>
          </p:nvPr>
        </p:nvGraphicFramePr>
        <p:xfrm>
          <a:off x="150534" y="1099351"/>
          <a:ext cx="5945466" cy="21399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77848">
                  <a:extLst>
                    <a:ext uri="{9D8B030D-6E8A-4147-A177-3AD203B41FA5}">
                      <a16:colId xmlns:a16="http://schemas.microsoft.com/office/drawing/2014/main" val="484957396"/>
                    </a:ext>
                  </a:extLst>
                </a:gridCol>
                <a:gridCol w="1186541">
                  <a:extLst>
                    <a:ext uri="{9D8B030D-6E8A-4147-A177-3AD203B41FA5}">
                      <a16:colId xmlns:a16="http://schemas.microsoft.com/office/drawing/2014/main" val="3486441546"/>
                    </a:ext>
                  </a:extLst>
                </a:gridCol>
                <a:gridCol w="1325588">
                  <a:extLst>
                    <a:ext uri="{9D8B030D-6E8A-4147-A177-3AD203B41FA5}">
                      <a16:colId xmlns:a16="http://schemas.microsoft.com/office/drawing/2014/main" val="415508671"/>
                    </a:ext>
                  </a:extLst>
                </a:gridCol>
                <a:gridCol w="1355489">
                  <a:extLst>
                    <a:ext uri="{9D8B030D-6E8A-4147-A177-3AD203B41FA5}">
                      <a16:colId xmlns:a16="http://schemas.microsoft.com/office/drawing/2014/main" val="2737972883"/>
                    </a:ext>
                  </a:extLst>
                </a:gridCol>
              </a:tblGrid>
              <a:tr h="845357">
                <a:tc>
                  <a:txBody>
                    <a:bodyPr/>
                    <a:lstStyle/>
                    <a:p>
                      <a:pPr marL="71755">
                        <a:buNone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7975">
                        <a:spcBef>
                          <a:spcPts val="185"/>
                        </a:spcBef>
                        <a:buNone/>
                      </a:pPr>
                      <a:r>
                        <a:rPr lang="en-US" sz="1200" b="1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b="1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/20</a:t>
                      </a:r>
                      <a:r>
                        <a:rPr lang="ru-RU" sz="1200" b="1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0995">
                        <a:spcBef>
                          <a:spcPts val="230"/>
                        </a:spcBef>
                        <a:buNone/>
                      </a:pPr>
                      <a:r>
                        <a:rPr lang="en-US" sz="1200" b="1" spc="-5" dirty="0" err="1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en-US" sz="1200" b="1" spc="-65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94005">
                        <a:spcBef>
                          <a:spcPts val="185"/>
                        </a:spcBef>
                        <a:buNone/>
                      </a:pPr>
                      <a:r>
                        <a:rPr lang="en-US" sz="1200" b="1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27660">
                        <a:spcBef>
                          <a:spcPts val="230"/>
                        </a:spcBef>
                        <a:buNone/>
                      </a:pPr>
                      <a:r>
                        <a:rPr lang="en-US" sz="1200" b="1" spc="-5" dirty="0" err="1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en-US" sz="1200" b="1" spc="-65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8135">
                        <a:spcBef>
                          <a:spcPts val="185"/>
                        </a:spcBef>
                        <a:buNone/>
                      </a:pPr>
                      <a:r>
                        <a:rPr lang="en-US" sz="1200" b="1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ru-RU" sz="1200" b="1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8135">
                        <a:spcBef>
                          <a:spcPts val="185"/>
                        </a:spcBef>
                        <a:buNone/>
                      </a:pPr>
                      <a:r>
                        <a:rPr lang="en-US" sz="1200" b="1" spc="-5" dirty="0" err="1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en-US" sz="1200" b="1" spc="-65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961134"/>
                  </a:ext>
                </a:extLst>
              </a:tr>
              <a:tr h="281786">
                <a:tc>
                  <a:txBody>
                    <a:bodyPr/>
                    <a:lstStyle/>
                    <a:p>
                      <a:pPr marL="115570">
                        <a:spcBef>
                          <a:spcPts val="135"/>
                        </a:spcBef>
                        <a:buNone/>
                      </a:pPr>
                      <a:r>
                        <a:rPr lang="en-US" sz="1200" b="1" spc="-1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en-US" sz="1200" b="1" spc="-8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spc="-1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5170">
                        <a:lnSpc>
                          <a:spcPts val="1365"/>
                        </a:lnSpc>
                        <a:buNone/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ts val="1365"/>
                        </a:lnSpc>
                        <a:buNone/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ts val="1365"/>
                        </a:lnSpc>
                        <a:buNone/>
                      </a:pPr>
                      <a:r>
                        <a:rPr lang="ru-RU" sz="1200" b="1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227416"/>
                  </a:ext>
                </a:extLst>
              </a:tr>
              <a:tr h="221403">
                <a:tc>
                  <a:txBody>
                    <a:bodyPr/>
                    <a:lstStyle/>
                    <a:p>
                      <a:pPr marL="115570">
                        <a:lnSpc>
                          <a:spcPts val="1280"/>
                        </a:lnSpc>
                        <a:buNone/>
                      </a:pPr>
                      <a:r>
                        <a:rPr lang="en-US" sz="1200" spc="-5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r>
                        <a:rPr lang="en-US" sz="1200" spc="-55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5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en-US" sz="1200" spc="-7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spc="-5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725170">
                        <a:lnSpc>
                          <a:spcPts val="1280"/>
                        </a:lnSpc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ts val="1280"/>
                        </a:lnSpc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ts val="128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153563"/>
                  </a:ext>
                </a:extLst>
              </a:tr>
              <a:tr h="291447">
                <a:tc>
                  <a:txBody>
                    <a:bodyPr/>
                    <a:lstStyle/>
                    <a:p>
                      <a:pPr marL="115570">
                        <a:lnSpc>
                          <a:spcPts val="1340"/>
                        </a:lnSpc>
                        <a:buNone/>
                      </a:pPr>
                      <a:r>
                        <a:rPr lang="en-US" sz="120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en-US" sz="1200" spc="205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en-US" sz="1200" spc="-7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25170">
                        <a:lnSpc>
                          <a:spcPts val="134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ts val="1340"/>
                        </a:lnSpc>
                        <a:buNone/>
                      </a:pPr>
                      <a:r>
                        <a:rPr lang="en-US" sz="120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ts val="134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63361"/>
                  </a:ext>
                </a:extLst>
              </a:tr>
              <a:tr h="499968">
                <a:tc>
                  <a:txBody>
                    <a:bodyPr/>
                    <a:lstStyle/>
                    <a:p>
                      <a:pPr marL="115570">
                        <a:lnSpc>
                          <a:spcPts val="1340"/>
                        </a:lnSpc>
                        <a:buNone/>
                      </a:pPr>
                      <a:r>
                        <a:rPr lang="en-US" sz="1200" spc="-5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r>
                        <a:rPr lang="en-US" sz="1200" spc="-6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en-US" sz="1200" spc="-7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725170">
                        <a:lnSpc>
                          <a:spcPts val="1340"/>
                        </a:lnSpc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589280">
                        <a:lnSpc>
                          <a:spcPts val="1340"/>
                        </a:lnSpc>
                        <a:buNone/>
                      </a:pPr>
                      <a:r>
                        <a:rPr lang="en-US" sz="120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ts val="134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1718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57BDDC-2148-8436-9D5F-29C4A38EA5FA}"/>
              </a:ext>
            </a:extLst>
          </p:cNvPr>
          <p:cNvSpPr txBox="1"/>
          <p:nvPr/>
        </p:nvSpPr>
        <p:spPr>
          <a:xfrm>
            <a:off x="1322962" y="126858"/>
            <a:ext cx="10000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дополнительной общеобразовательной общеразвивающей программы «Самбо начинается с детства»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1CE6C05-5329-BA87-17AF-96EA9BBD8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88155"/>
              </p:ext>
            </p:extLst>
          </p:nvPr>
        </p:nvGraphicFramePr>
        <p:xfrm>
          <a:off x="6457950" y="961602"/>
          <a:ext cx="5166603" cy="246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861B21D-D3D7-5CD0-327B-52B950EB9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076177"/>
              </p:ext>
            </p:extLst>
          </p:nvPr>
        </p:nvGraphicFramePr>
        <p:xfrm>
          <a:off x="6246531" y="3503920"/>
          <a:ext cx="5869022" cy="332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524F2D6-0F56-71B9-6E49-F62F6C1D3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781014"/>
              </p:ext>
            </p:extLst>
          </p:nvPr>
        </p:nvGraphicFramePr>
        <p:xfrm>
          <a:off x="150533" y="3503919"/>
          <a:ext cx="5945465" cy="332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1444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8F03C4-77D3-FEC3-D8A3-EC53CA7D2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2B9324F-FA7D-1095-0B08-50B2399CE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19532"/>
              </p:ext>
            </p:extLst>
          </p:nvPr>
        </p:nvGraphicFramePr>
        <p:xfrm>
          <a:off x="5527964" y="478203"/>
          <a:ext cx="6574549" cy="6385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48041">
                  <a:extLst>
                    <a:ext uri="{9D8B030D-6E8A-4147-A177-3AD203B41FA5}">
                      <a16:colId xmlns:a16="http://schemas.microsoft.com/office/drawing/2014/main" val="3095915546"/>
                    </a:ext>
                  </a:extLst>
                </a:gridCol>
                <a:gridCol w="1714319">
                  <a:extLst>
                    <a:ext uri="{9D8B030D-6E8A-4147-A177-3AD203B41FA5}">
                      <a16:colId xmlns:a16="http://schemas.microsoft.com/office/drawing/2014/main" val="3378659889"/>
                    </a:ext>
                  </a:extLst>
                </a:gridCol>
                <a:gridCol w="2007708">
                  <a:extLst>
                    <a:ext uri="{9D8B030D-6E8A-4147-A177-3AD203B41FA5}">
                      <a16:colId xmlns:a16="http://schemas.microsoft.com/office/drawing/2014/main" val="2093051831"/>
                    </a:ext>
                  </a:extLst>
                </a:gridCol>
                <a:gridCol w="1704481">
                  <a:extLst>
                    <a:ext uri="{9D8B030D-6E8A-4147-A177-3AD203B41FA5}">
                      <a16:colId xmlns:a16="http://schemas.microsoft.com/office/drawing/2014/main" val="112876456"/>
                    </a:ext>
                  </a:extLst>
                </a:gridCol>
              </a:tblGrid>
              <a:tr h="492218">
                <a:tc rowSpan="2">
                  <a:txBody>
                    <a:bodyPr/>
                    <a:lstStyle/>
                    <a:p>
                      <a:pPr marL="71755" marR="68580" indent="-205740" algn="ctr">
                        <a:lnSpc>
                          <a:spcPts val="1380"/>
                        </a:lnSpc>
                        <a:buNone/>
                      </a:pPr>
                      <a:endParaRPr lang="ru-RU" sz="1400" b="1" spc="-5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8580" indent="-205740" algn="ctr">
                        <a:lnSpc>
                          <a:spcPts val="1380"/>
                        </a:lnSpc>
                        <a:buNone/>
                      </a:pPr>
                      <a:r>
                        <a:rPr lang="ru-RU" sz="16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71755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ctr">
                        <a:lnSpc>
                          <a:spcPts val="1280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Уровень проведения конкурсов, количество победителей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370865"/>
                  </a:ext>
                </a:extLst>
              </a:tr>
              <a:tr h="330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ctr">
                        <a:lnSpc>
                          <a:spcPts val="1280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ородской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80"/>
                        </a:lnSpc>
                        <a:buNone/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ctr">
                        <a:lnSpc>
                          <a:spcPts val="1280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280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Всероссийское движение ГТО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79215"/>
                  </a:ext>
                </a:extLst>
              </a:tr>
              <a:tr h="5471616">
                <a:tc>
                  <a:txBody>
                    <a:bodyPr/>
                    <a:lstStyle/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63500" algn="ctr">
                        <a:lnSpc>
                          <a:spcPts val="1280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Турнир на кубок МАУДО СШ №11 им.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Э.Н.Цоя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по самбо.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Дипломы: 1место- 1,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место- 3,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место- 9.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Новогодний турнир по самбо. 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Дипломы 1 место- 2,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место-1,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место- 3.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Открытый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турнир по самбо 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«Сила в единстве Кубок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СК«Yamakasi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71755" algn="l">
                        <a:lnSpc>
                          <a:spcPts val="1235"/>
                        </a:lnSpc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Дипломы: 3 место-4.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1)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Первенство Оренбургской области по универсальному бою 2024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1место- 3,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место- 4,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место- 3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Командное 3 место.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2)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Первенство Оренбургской области по универсальному бою 2025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1место- 4,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место- 5,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место- 2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Командное 2 место.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Первенство Оренбургской области по универсальному бою старшие юноши 2025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3 место-1.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4)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Турнир по универсальному бою г . Соль-Илецк.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1 место-1,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 -1.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84455" marR="73660" algn="l">
                        <a:lnSpc>
                          <a:spcPct val="100000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нормативов ГТО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золотой знак - 6</a:t>
                      </a: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серебряный знак - 4  </a:t>
                      </a: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4455" marR="73660" algn="l">
                        <a:lnSpc>
                          <a:spcPts val="1235"/>
                        </a:lnSpc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бронзовый знак -1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6879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DA221B-4D94-1980-A54D-9CF9B0BDD1E3}"/>
              </a:ext>
            </a:extLst>
          </p:cNvPr>
          <p:cNvSpPr txBox="1"/>
          <p:nvPr/>
        </p:nvSpPr>
        <p:spPr>
          <a:xfrm>
            <a:off x="-211877" y="235764"/>
            <a:ext cx="6094378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6765" marR="434340" algn="ctr">
              <a:spcBef>
                <a:spcPts val="440"/>
              </a:spcBef>
              <a:buNone/>
            </a:pP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86765" marR="434340" algn="just">
              <a:spcBef>
                <a:spcPts val="44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спорта России по самбо, 2013г.</a:t>
            </a:r>
          </a:p>
          <a:p>
            <a:pPr marL="786765" marR="434340" algn="just">
              <a:spcBef>
                <a:spcPts val="44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Золотая молодежь Оренбуржья, 2013г.</a:t>
            </a:r>
          </a:p>
          <a:p>
            <a:pPr marL="786765" marR="434340" algn="just">
              <a:spcBef>
                <a:spcPts val="44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Муниципальный конкурс, «Сердце отдаю детям» диплом 2 степени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2022г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786765" marR="434340" algn="just">
              <a:spcBef>
                <a:spcPts val="44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Почетная грамота управления образования администрации города Оренбурга за значительные успехи в организации и совершенствовании работы по дополнительному образованию детей и подростков, 2025г.</a:t>
            </a:r>
          </a:p>
          <a:p>
            <a:pPr marL="786765" marR="434340" lvl="0" indent="0" algn="just" defTabSz="914400" rtl="0" eaLnBrk="1" fontAlgn="auto" latinLnBrk="0" hangingPunct="1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Грамота за 1 место в прохождении контрольного маршрута 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 3 командное место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Спортивного с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лета педагогов дополнительного образования детей, 2024г.</a:t>
            </a:r>
          </a:p>
          <a:p>
            <a:pPr marL="786765" marR="434340" algn="just">
              <a:spcBef>
                <a:spcPts val="44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Грамота за 3 командное место в Первенстве области по универсальному бою, 2024г. </a:t>
            </a:r>
          </a:p>
          <a:p>
            <a:pPr marL="786765" marR="434340" algn="just">
              <a:spcBef>
                <a:spcPts val="44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Грамота за 2 командное место в Первенстве области по универсальному бою, 2025г.</a:t>
            </a:r>
          </a:p>
          <a:p>
            <a:pPr marL="786765" marR="434340" algn="just">
              <a:spcBef>
                <a:spcPts val="44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Благодарность за большой вклад в развитие самбо, патриотическое и физическое воспитание детей, популяризацию отечественного вида спорта, 2025г.</a:t>
            </a:r>
          </a:p>
          <a:p>
            <a:pPr marL="786765" marR="434340" algn="just">
              <a:spcBef>
                <a:spcPts val="440"/>
              </a:spcBef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Золотой знак ГТО, 2025г.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F12A0-4AC2-9936-E896-9393753410EB}"/>
              </a:ext>
            </a:extLst>
          </p:cNvPr>
          <p:cNvSpPr txBox="1"/>
          <p:nvPr/>
        </p:nvSpPr>
        <p:spPr>
          <a:xfrm>
            <a:off x="6357026" y="54021"/>
            <a:ext cx="5834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59840" lvl="0" algn="ctr">
              <a:lnSpc>
                <a:spcPct val="100000"/>
              </a:lnSpc>
              <a:spcBef>
                <a:spcPts val="980"/>
              </a:spcBef>
              <a:spcAft>
                <a:spcPts val="800"/>
              </a:spcAft>
              <a:tabLst>
                <a:tab pos="1959610" algn="l"/>
              </a:tabLst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обучающихся 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BD0E3B-E294-4A1F-092D-8E9A6740711B}"/>
              </a:ext>
            </a:extLst>
          </p:cNvPr>
          <p:cNvSpPr/>
          <p:nvPr/>
        </p:nvSpPr>
        <p:spPr>
          <a:xfrm>
            <a:off x="1241027" y="54022"/>
            <a:ext cx="36617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Результативность педагога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Рисунок 11" descr="Picture background">
            <a:extLst>
              <a:ext uri="{FF2B5EF4-FFF2-40B4-BE49-F238E27FC236}">
                <a16:creationId xmlns:a16="http://schemas.microsoft.com/office/drawing/2014/main" id="{80FFC282-EC71-1F6F-1F7B-DE090F8F0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61" y="477907"/>
            <a:ext cx="272485" cy="2724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136B5A-0217-B8DE-DDEC-7E8BFEEAB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24" y="785096"/>
            <a:ext cx="268247" cy="2743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C3658E-FFA5-6A5A-85A3-CFF836017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61" y="1129312"/>
            <a:ext cx="268247" cy="2743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D7C850-B00B-66F7-DAB6-884A16EA7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9" y="1607633"/>
            <a:ext cx="268247" cy="2743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80C007-E950-6D8E-4F5A-74DB0BF1C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23" y="2897630"/>
            <a:ext cx="268247" cy="2743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353602-AFCF-BA5A-92CE-96E76A977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8" y="3686213"/>
            <a:ext cx="268247" cy="2743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98E79C-F4AE-C045-D084-F2179804A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28" y="4214195"/>
            <a:ext cx="268247" cy="2743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F1AEDB-B7B0-DB5D-22AD-2735783A6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08" y="4778912"/>
            <a:ext cx="268247" cy="2743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547B2CE-CF21-B5C3-3555-D814AE6D4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15" y="5520078"/>
            <a:ext cx="268247" cy="274344"/>
          </a:xfrm>
          <a:prstGeom prst="rect">
            <a:avLst/>
          </a:prstGeom>
        </p:spPr>
      </p:pic>
      <p:pic>
        <p:nvPicPr>
          <p:cNvPr id="22" name="Рисунок 21" descr="Picture background">
            <a:extLst>
              <a:ext uri="{FF2B5EF4-FFF2-40B4-BE49-F238E27FC236}">
                <a16:creationId xmlns:a16="http://schemas.microsoft.com/office/drawing/2014/main" id="{7889D328-6F1C-4A36-BC4E-D92A72EEA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35" y="2546057"/>
            <a:ext cx="888552" cy="618033"/>
          </a:xfrm>
          <a:prstGeom prst="rect">
            <a:avLst/>
          </a:prstGeom>
        </p:spPr>
      </p:pic>
      <p:pic>
        <p:nvPicPr>
          <p:cNvPr id="23" name="Рисунок 22" descr="Picture background">
            <a:extLst>
              <a:ext uri="{FF2B5EF4-FFF2-40B4-BE49-F238E27FC236}">
                <a16:creationId xmlns:a16="http://schemas.microsoft.com/office/drawing/2014/main" id="{240BB47B-9325-B38D-6D96-7BDBD40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945" y="3329948"/>
            <a:ext cx="1326617" cy="732523"/>
          </a:xfrm>
          <a:prstGeom prst="rect">
            <a:avLst/>
          </a:prstGeom>
        </p:spPr>
      </p:pic>
      <p:pic>
        <p:nvPicPr>
          <p:cNvPr id="24" name="Рисунок 23" descr="Picture background">
            <a:extLst>
              <a:ext uri="{FF2B5EF4-FFF2-40B4-BE49-F238E27FC236}">
                <a16:creationId xmlns:a16="http://schemas.microsoft.com/office/drawing/2014/main" id="{8F387E0D-535E-376B-6794-09616628C4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268" t="10846" r="18422"/>
          <a:stretch>
            <a:fillRect/>
          </a:stretch>
        </p:blipFill>
        <p:spPr>
          <a:xfrm>
            <a:off x="10892900" y="4340425"/>
            <a:ext cx="795334" cy="8817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2F858AD-9979-18F0-D9A7-2D8301B5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198" y="1323599"/>
            <a:ext cx="268247" cy="2743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87EC8D1-6D60-8D71-A420-9BE0D6254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598" y="2834032"/>
            <a:ext cx="268247" cy="27434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E2A60AD-2BF7-5E12-33E4-3DE668BE2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739" y="4210211"/>
            <a:ext cx="268247" cy="2743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16C23A3-8D1D-80E7-05FF-74CFAE9B4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537" y="1323599"/>
            <a:ext cx="268247" cy="27434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BCB9879-D1C5-D8FF-4304-129FF8647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537" y="3008542"/>
            <a:ext cx="268247" cy="2743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19EA-E932-C22C-FE42-F08D8C626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292" y="4713222"/>
            <a:ext cx="268247" cy="2743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7F755F-5538-2976-2EFD-2F3763D24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246" y="5777070"/>
            <a:ext cx="26824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0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1ADF3-2462-4DBF-484D-D88DA9AC7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87238F-2A63-1AB4-460B-8C3600C44D76}"/>
              </a:ext>
            </a:extLst>
          </p:cNvPr>
          <p:cNvSpPr/>
          <p:nvPr/>
        </p:nvSpPr>
        <p:spPr>
          <a:xfrm>
            <a:off x="3484259" y="-35500"/>
            <a:ext cx="4849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Наши партнеры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B9A3AD-0CCC-6002-CFD5-5642E16DF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4" y="708855"/>
            <a:ext cx="1230535" cy="123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A756E9-2397-393E-43BF-9FA6C5CD55E2}"/>
              </a:ext>
            </a:extLst>
          </p:cNvPr>
          <p:cNvSpPr/>
          <p:nvPr/>
        </p:nvSpPr>
        <p:spPr>
          <a:xfrm>
            <a:off x="276984" y="1089219"/>
            <a:ext cx="1179097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Федерация Оренбургской области по самбо , </a:t>
            </a:r>
          </a:p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2.Федерация Оренбургской области </a:t>
            </a:r>
          </a:p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универсальному бою, </a:t>
            </a:r>
          </a:p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3.Федерация самбо и дзюдо Кувандыкского района , </a:t>
            </a:r>
          </a:p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луб «</a:t>
            </a:r>
            <a:r>
              <a:rPr lang="ru-RU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Yamakasi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МАУДО СШ №11 им. </a:t>
            </a:r>
            <a:r>
              <a:rPr lang="ru-RU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Э.Н.Цоя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8CD2A3-58AA-0060-DAD9-255405048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9" y="3705663"/>
            <a:ext cx="1599751" cy="1599751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68473E-D693-46AE-24D0-0C7EDF264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63" y="3495725"/>
            <a:ext cx="1971156" cy="20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16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563</Words>
  <Application>Microsoft Office PowerPoint</Application>
  <PresentationFormat>Широкоэкранный</PresentationFormat>
  <Paragraphs>146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Регина Мамбеталина</dc:creator>
  <cp:lastModifiedBy>Михаил Коваленко</cp:lastModifiedBy>
  <cp:revision>12</cp:revision>
  <dcterms:created xsi:type="dcterms:W3CDTF">2026-01-27T10:26:04Z</dcterms:created>
  <dcterms:modified xsi:type="dcterms:W3CDTF">2026-01-28T11:37:14Z</dcterms:modified>
</cp:coreProperties>
</file>